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396" r:id="rId16"/>
    <p:sldId id="393" r:id="rId17"/>
    <p:sldId id="398" r:id="rId18"/>
    <p:sldId id="412" r:id="rId19"/>
    <p:sldId id="411" r:id="rId20"/>
    <p:sldId id="414" r:id="rId21"/>
    <p:sldId id="415" r:id="rId22"/>
    <p:sldId id="416" r:id="rId23"/>
    <p:sldId id="263" r:id="rId24"/>
    <p:sldId id="298" r:id="rId25"/>
    <p:sldId id="392" r:id="rId26"/>
    <p:sldId id="405" r:id="rId27"/>
    <p:sldId id="293" r:id="rId28"/>
    <p:sldId id="306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28/07/2023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</a:t>
            </a:r>
            <a:r>
              <a:rPr lang="pt-BR" dirty="0" err="1"/>
              <a:t>tinyML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nos dispositivos e monitoramento do desempenho dos modelos.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e sensores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hyperlink" Target="https://github.com/Mjrovai/UNIFEI-IESTI01-TinyML-2022.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6.png"/><Relationship Id="rId5" Type="http://schemas.openxmlformats.org/officeDocument/2006/relationships/image" Target="../media/image65.png"/><Relationship Id="rId15" Type="http://schemas.openxmlformats.org/officeDocument/2006/relationships/image" Target="../media/image59.jpeg"/><Relationship Id="rId10" Type="http://schemas.openxmlformats.org/officeDocument/2006/relationships/image" Target="../media/image40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jprpOoH5c8&amp;ab_channel=TensorFlow" TargetMode="External"/><Relationship Id="rId4" Type="http://schemas.openxmlformats.org/officeDocument/2006/relationships/hyperlink" Target="https://www.youtube.com/watch?v=inN8seMm7UI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18" Type="http://schemas.openxmlformats.org/officeDocument/2006/relationships/hyperlink" Target="https://www.tensorflow.org/lite/examples?hl=pt-br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19" Type="http://schemas.openxmlformats.org/officeDocument/2006/relationships/hyperlink" Target="https://experiments.withgoogle.com/collection/tfliteformicrocontrollers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6005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monitoramento contínuo de equipamentos em busca de mau funcionamento e prever falhas antes que elas aconteçam.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Classificação de doenças do café.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áudio,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áudio,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 err="1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06317" cy="50323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algoritmos, técnicas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dirty="0" err="1"/>
              <a:t>wearables</a:t>
            </a:r>
            <a:r>
              <a:rPr lang="pt-BR" dirty="0"/>
              <a:t> e dispositivos portáteis.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  <a:p>
            <a:r>
              <a:rPr lang="pt-BR" dirty="0"/>
              <a:t>O processamento local dos dados em dispositivos de borda traz benefícios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03" y="95253"/>
            <a:ext cx="3927224" cy="15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de 32 bits, poucos quilobytes de memória RAM e alguns megabytes de memória de longo prazo.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 err="1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</a:t>
            </a:r>
            <a:r>
              <a:rPr lang="pt-BR" dirty="0" err="1"/>
              <a:t>TinyML</a:t>
            </a:r>
            <a:r>
              <a:rPr lang="pt-BR" dirty="0"/>
              <a:t>, paradigmas de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um kit de desenvolvimento (ou celulares pessoais) e modelos de ML e apresentação dos trabalhos.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do projeto final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será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71865" cy="5032375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effectLst/>
              </a:rPr>
              <a:t>Apresentar os fundamentos de ML e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, bem como explorar a interseção entre essas áreas.</a:t>
            </a:r>
            <a:endParaRPr lang="pt-BR" dirty="0"/>
          </a:p>
          <a:p>
            <a:r>
              <a:rPr lang="pt-BR" b="0" i="0" dirty="0">
                <a:effectLst/>
              </a:rPr>
              <a:t>Familiarizar os alunos com a literatura e os conceitos-chave da área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treinar e implementar modelos de ML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Desenvolver a capacidade dos alunos de conceber e criar aplicações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que funcionem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Proporcionar uma experiência prática por meio de laboratórios e projetos práticos, permitindo que os alunos apliquem seus conhecimentos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9361530" y="3611246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84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áreas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356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 de </a:t>
            </a:r>
            <a:r>
              <a:rPr lang="pt-BR" b="1" i="1" dirty="0" err="1"/>
              <a:t>TinyML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Trabalharemos na interseção dessas três áreas, levando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viabilizar novas e interessantes aplicações práticas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desafios de implementar ML em dispositivos embarcados minúsculos e com recursos limitados?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latência (e.g., tempo para classificação de objetos em uma imagem) e restrições de bateria, processamento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novos casos de uso podem ser habilitados com o uso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8200004" y="5362586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9500895" y="5362586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93" y="5362586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1117883" y="5468350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227962" y="468994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tx1"/>
                    </a:solidFill>
                  </a:rPr>
                  <a:t>Machine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809687" y="3063010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TinyML</a:t>
              </a:r>
              <a:r>
                <a:rPr lang="pt-BR" sz="1400" dirty="0"/>
                <a:t>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equipados com microprocessadores  ou microcontroladores e (vários) sensores.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 (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Micro)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Lite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 err="1">
                  <a:solidFill>
                    <a:srgbClr val="FF0000"/>
                  </a:solidFill>
                </a:rPr>
                <a:t>Protocols</a:t>
              </a:r>
              <a:r>
                <a:rPr lang="pt-BR" sz="1200" b="1" dirty="0">
                  <a:solidFill>
                    <a:srgbClr val="FF0000"/>
                  </a:solidFill>
                </a:rPr>
                <a:t>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MP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TinyML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https://www.youtube.com/watch?v=inN8seMm7UI</a:t>
            </a:r>
            <a:endParaRPr lang="pt-BR" dirty="0">
              <a:hlinkClick r:id="rId3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/>
            <a:r>
              <a:rPr lang="pt-BR" dirty="0"/>
              <a:t>Todas as quartas-feiras das 17:30 às 18:30.</a:t>
            </a:r>
          </a:p>
          <a:p>
            <a:pPr lvl="1"/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0696" cy="534488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8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9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 de programação em Python.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69414" y="5538072"/>
            <a:ext cx="10848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400" dirty="0"/>
              <a:t>Se comparados com servidores, equipados com dezenas de CPUs e </a:t>
            </a:r>
            <a:r>
              <a:rPr lang="pt-BR" sz="2400" dirty="0" err="1"/>
              <a:t>GPUs</a:t>
            </a:r>
            <a:r>
              <a:rPr lang="pt-BR" sz="2400" dirty="0"/>
              <a:t>, os processadores e microcontroladores desses dispositivos são muito menores, consomem muito menos energia e são mais baratos,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Funcionem por longos períodos 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dispositivos que exigem monitoramento constante, como sistemas de segurança, monitoramento de saúde, sistemas de automação industrial ou dispositivos de assistência virtual.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286" cy="70507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Térmicos, RGB,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TinyML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 lnSpcReduction="10000"/>
          </a:bodyPr>
          <a:lstStyle/>
          <a:p>
            <a:r>
              <a:rPr lang="pt-BR" sz="2800" b="1" i="0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i="0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próximo ou nos dispositivos e sensores que coletam os dados (ou seja, na borda)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 err="1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e sensores coletam e processam dados com consumo de energia ultrabaixo (baterias), possibilitando a execução contínua de modelos de ML (i.e., dispositivos “</a:t>
            </a:r>
            <a:r>
              <a:rPr lang="pt-BR" b="1" dirty="0" err="1"/>
              <a:t>always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TinyML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máquinas imitarem o comportamento humano.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aprendem uma tarefa sem serem explicitamente programados para tal.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0" i="0" dirty="0">
                <a:effectLst/>
              </a:rPr>
              <a:t>inspirados no funcionamento dos neurônios do cérebro humano.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dados.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maior capacidade, necessitam de grandes quantidades de dados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7166</TotalTime>
  <Words>4091</Words>
  <Application>Microsoft Office PowerPoint</Application>
  <PresentationFormat>Widescreen</PresentationFormat>
  <Paragraphs>357</Paragraphs>
  <Slides>28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</vt:lpstr>
      <vt:lpstr>Motivação</vt:lpstr>
      <vt:lpstr>Motivação</vt:lpstr>
      <vt:lpstr>Motivação</vt:lpstr>
      <vt:lpstr>Motivação</vt:lpstr>
      <vt:lpstr>EdgeML versus TinyML</vt:lpstr>
      <vt:lpstr>EdgeML versus TinyML</vt:lpstr>
      <vt:lpstr>Mas o que são IA e ML?</vt:lpstr>
      <vt:lpstr>Aplicações</vt:lpstr>
      <vt:lpstr>Aplicações</vt:lpstr>
      <vt:lpstr>Aplicações</vt:lpstr>
      <vt:lpstr>Sobre o curso</vt:lpstr>
      <vt:lpstr>Sobre o curso</vt:lpstr>
      <vt:lpstr>Sobre o curso</vt:lpstr>
      <vt:lpstr>Sobre o curso</vt:lpstr>
      <vt:lpstr>Sobre o curso</vt:lpstr>
      <vt:lpstr>Objetivos do curso</vt:lpstr>
      <vt:lpstr>Quais áreas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1556</cp:revision>
  <dcterms:created xsi:type="dcterms:W3CDTF">2020-01-20T13:50:05Z</dcterms:created>
  <dcterms:modified xsi:type="dcterms:W3CDTF">2023-07-28T12:40:49Z</dcterms:modified>
</cp:coreProperties>
</file>